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0"/>
  </p:notesMasterIdLst>
  <p:handoutMasterIdLst>
    <p:handoutMasterId r:id="rId11"/>
  </p:handoutMasterIdLst>
  <p:sldIdLst>
    <p:sldId id="435" r:id="rId5"/>
    <p:sldId id="467" r:id="rId6"/>
    <p:sldId id="470" r:id="rId7"/>
    <p:sldId id="473" r:id="rId8"/>
    <p:sldId id="468" r:id="rId9"/>
  </p:sldIdLst>
  <p:sldSz cx="24382413" cy="13716000"/>
  <p:notesSz cx="6858000" cy="9144000"/>
  <p:embeddedFontLst>
    <p:embeddedFont>
      <p:font typeface="Bitter" pitchFamily="2" charset="77"/>
      <p:regular r:id="rId12"/>
      <p:bold r:id="rId13"/>
      <p:italic r:id="rId14"/>
      <p:boldItalic r:id="rId15"/>
    </p:embeddedFont>
    <p:embeddedFont>
      <p:font typeface="Bitter Medium" pitchFamily="2" charset="77"/>
      <p:regular r:id="rId16"/>
      <p:italic r:id="rId17"/>
    </p:embeddedFont>
    <p:embeddedFont>
      <p:font typeface="Bitter SemiBold" pitchFamily="2" charset="77"/>
      <p:regular r:id="rId18"/>
      <p:bold r:id="rId19"/>
      <p:italic r:id="rId20"/>
      <p:boldItalic r:id="rId21"/>
    </p:embeddedFont>
    <p:embeddedFont>
      <p:font typeface="Rubik" pitchFamily="2" charset="-79"/>
      <p:regular r:id="rId22"/>
      <p:bold r:id="rId23"/>
      <p:italic r:id="rId24"/>
      <p:boldItalic r:id="rId25"/>
    </p:embeddedFont>
    <p:embeddedFont>
      <p:font typeface="Rubik Medium" pitchFamily="2" charset="-79"/>
      <p:regular r:id="rId26"/>
      <p:italic r:id="rId27"/>
    </p:embeddedFont>
    <p:embeddedFont>
      <p:font typeface="Rubik SemiBold" pitchFamily="2" charset="-79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98" autoAdjust="0"/>
    <p:restoredTop sz="96327" autoAdjust="0"/>
  </p:normalViewPr>
  <p:slideViewPr>
    <p:cSldViewPr snapToGrid="0">
      <p:cViewPr>
        <p:scale>
          <a:sx n="97" d="100"/>
          <a:sy n="97" d="100"/>
        </p:scale>
        <p:origin x="2008" y="1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26/06/2025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26/06/2025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7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44291-6C27-0C10-B89B-921D9D75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99305-46BC-B05C-28D0-92A6CAF33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57C10-0715-730D-BE6F-B82978776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27312-6BF7-A2E2-59D8-2631AB922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5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26/06/2025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marin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mari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marine" TargetMode="External"/><Relationship Id="rId2" Type="http://schemas.openxmlformats.org/officeDocument/2006/relationships/hyperlink" Target="https://obis.net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bif.org/marine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discourse.gbif.org/t/obis-gbif-joint-strategy-and-action-plan/450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gbif.org/obis-gbif-action-plan-2024/en/" TargetMode="External"/><Relationship Id="rId5" Type="http://schemas.openxmlformats.org/officeDocument/2006/relationships/hyperlink" Target="https://docs.gbif.org/obis-gbif-joint-strategy/en/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www.gbif.org/data-use/6U3vDGpBZoPUWF4wiJHzTi" TargetMode="External"/><Relationship Id="rId7" Type="http://schemas.openxmlformats.org/officeDocument/2006/relationships/hyperlink" Target="https://www.gbif.org/resource/search?q=marine&amp;contentType=dataUse&amp;topics=MARI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data-use/65MGlphn3ckTXZGAp2pUc8" TargetMode="External"/><Relationship Id="rId11" Type="http://schemas.openxmlformats.org/officeDocument/2006/relationships/image" Target="../media/image18.jpeg"/><Relationship Id="rId5" Type="http://schemas.openxmlformats.org/officeDocument/2006/relationships/hyperlink" Target="https://www.gbif.org/data-use/5RL0AEvBglyaT9q90J0MGR" TargetMode="External"/><Relationship Id="rId10" Type="http://schemas.openxmlformats.org/officeDocument/2006/relationships/image" Target="../media/image17.jpeg"/><Relationship Id="rId4" Type="http://schemas.openxmlformats.org/officeDocument/2006/relationships/hyperlink" Target="https://www.gbif.org/data-use/7MPrluabbUadlh0PvU33Ty" TargetMode="External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001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A86DC6-7564-BCB6-2891-7FBE270A9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1005" y="2709069"/>
            <a:ext cx="10338328" cy="82978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DK" sz="9600" b="1" dirty="0">
                <a:solidFill>
                  <a:schemeClr val="accent2"/>
                </a:solidFill>
                <a:latin typeface="Bitter" pitchFamily="2" charset="77"/>
              </a:rPr>
              <a:t>Marine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DK" sz="9600" b="1" dirty="0">
                <a:solidFill>
                  <a:schemeClr val="accent2"/>
                </a:solidFill>
                <a:latin typeface="Bitter" pitchFamily="2" charset="77"/>
              </a:rPr>
              <a:t>life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81A5309-367D-8C09-130F-7B45104F8A8D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gbif.org/marine</a:t>
            </a:r>
            <a:r>
              <a:rPr lang="en-GB" sz="3200" dirty="0">
                <a:solidFill>
                  <a:schemeClr val="accent2"/>
                </a:solidFill>
              </a:rPr>
              <a:t> </a:t>
            </a:r>
            <a:endParaRPr lang="en-DK" sz="3200" dirty="0">
              <a:solidFill>
                <a:schemeClr val="accent2"/>
              </a:solidFill>
            </a:endParaRPr>
          </a:p>
        </p:txBody>
      </p:sp>
      <p:pic>
        <p:nvPicPr>
          <p:cNvPr id="8" name="Picture 7" descr="A sea creatures in a circle&#10;&#10;AI-generated content may be incorrect.">
            <a:extLst>
              <a:ext uri="{FF2B5EF4-FFF2-40B4-BE49-F238E27FC236}">
                <a16:creationId xmlns:a16="http://schemas.microsoft.com/office/drawing/2014/main" id="{B268DB17-4FCD-2DC7-344E-A503F3FEC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74" y="4538856"/>
            <a:ext cx="13532101" cy="57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7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EC745-886E-F5EC-71E8-FAD5A20E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Marine life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11DA0C-5DF6-96D4-F278-976CE3CAA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i="1" dirty="0">
                <a:latin typeface="Bitter Medium" pitchFamily="2" charset="77"/>
              </a:rPr>
              <a:t>GBIF and OBIS remain committed to exchanging data, knowledge and skills between their networks and improving the usability, interoperability and overall fitness-for-use of FAIR and open data on marine biodiversity available through both infrastructures.</a:t>
            </a:r>
            <a:endParaRPr lang="en-DK" i="1" dirty="0">
              <a:latin typeface="Bitter Medium" pitchFamily="2" charset="77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26713FF-B26E-70D1-0CA3-8EFF1D9F4721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gbif.org/marine</a:t>
            </a:r>
            <a:r>
              <a:rPr lang="en-GB" sz="3200" dirty="0">
                <a:solidFill>
                  <a:schemeClr val="accent2"/>
                </a:solidFill>
              </a:rPr>
              <a:t> </a:t>
            </a:r>
            <a:endParaRPr lang="en-DK" sz="3200" dirty="0">
              <a:solidFill>
                <a:schemeClr val="accent2"/>
              </a:solidFill>
            </a:endParaRPr>
          </a:p>
        </p:txBody>
      </p:sp>
      <p:pic>
        <p:nvPicPr>
          <p:cNvPr id="11" name="Picture 10" descr="A collage of sea creatures&#10;&#10;AI-generated content may be incorrect.">
            <a:extLst>
              <a:ext uri="{FF2B5EF4-FFF2-40B4-BE49-F238E27FC236}">
                <a16:creationId xmlns:a16="http://schemas.microsoft.com/office/drawing/2014/main" id="{98E4B25C-4EF7-B5A0-B10B-8FAFF842F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506" y="3257550"/>
            <a:ext cx="11403769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782096-515B-0220-DAFB-05ABCA1D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Marine life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B6BB47-7ED6-FB3C-C96E-0E8951C1A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GBIF and its primary marine partner, the </a:t>
            </a:r>
            <a:r>
              <a:rPr lang="en-GB" b="1" dirty="0">
                <a:hlinkClick r:id="rId2"/>
              </a:rPr>
              <a:t>Ocean Biodiversity Information System</a:t>
            </a:r>
            <a:r>
              <a:rPr lang="en-GB" dirty="0"/>
              <a:t> (OBIS), work alongside other networks and organizations around the world to assemble information on life both above and below the waves.</a:t>
            </a:r>
          </a:p>
          <a:p>
            <a:r>
              <a:rPr lang="en-GB" dirty="0"/>
              <a:t>Together, we aim to deliver the most comprehensive, freely accessible and fully interoperable data needed to understand, monitor, protect and restore coastal and marine biodiversity of our shared ocean planet.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D92AD-4D75-5870-8DC8-AFF1B3FB5456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gbif.org/marine</a:t>
            </a:r>
            <a:r>
              <a:rPr lang="en-GB" sz="3200" dirty="0">
                <a:solidFill>
                  <a:schemeClr val="accent2"/>
                </a:solidFill>
              </a:rPr>
              <a:t> </a:t>
            </a:r>
            <a:endParaRPr lang="en-DK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0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F40F73-8021-A12C-481C-E2C2FDEB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OBIS &amp; GBIF</a:t>
            </a:r>
          </a:p>
        </p:txBody>
      </p:sp>
      <p:pic>
        <p:nvPicPr>
          <p:cNvPr id="13" name="Picture Placeholder 12" descr="A close-up of a fish and a worm&#10;&#10;AI-generated content may be incorrect.">
            <a:extLst>
              <a:ext uri="{FF2B5EF4-FFF2-40B4-BE49-F238E27FC236}">
                <a16:creationId xmlns:a16="http://schemas.microsoft.com/office/drawing/2014/main" id="{C11593AA-00C9-ABB2-042E-C2DE9CC43C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11" t="194" r="-55171" b="-4555"/>
          <a:stretch>
            <a:fillRect/>
          </a:stretch>
        </p:blipFill>
        <p:spPr>
          <a:xfrm>
            <a:off x="706438" y="3263899"/>
            <a:ext cx="7308000" cy="3420000"/>
          </a:xfrm>
        </p:spPr>
      </p:pic>
      <p:pic>
        <p:nvPicPr>
          <p:cNvPr id="19" name="Picture Placeholder 18" descr="A seahorse and fish in a circle&#10;&#10;AI-generated content may be incorrect.">
            <a:extLst>
              <a:ext uri="{FF2B5EF4-FFF2-40B4-BE49-F238E27FC236}">
                <a16:creationId xmlns:a16="http://schemas.microsoft.com/office/drawing/2014/main" id="{FD067FE5-EB7B-3D79-2C34-A19EA47EFF5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46" t="-411" r="-37934" b="-5155"/>
          <a:stretch>
            <a:fillRect/>
          </a:stretch>
        </p:blipFill>
        <p:spPr>
          <a:xfrm>
            <a:off x="8538000" y="3263899"/>
            <a:ext cx="7308000" cy="3420000"/>
          </a:xfrm>
        </p:spPr>
      </p:pic>
      <p:pic>
        <p:nvPicPr>
          <p:cNvPr id="21" name="Picture Placeholder 20" descr="A jellyfish with a ring around it&#10;&#10;AI-generated content may be incorrect.">
            <a:extLst>
              <a:ext uri="{FF2B5EF4-FFF2-40B4-BE49-F238E27FC236}">
                <a16:creationId xmlns:a16="http://schemas.microsoft.com/office/drawing/2014/main" id="{FF260119-CB55-1B4A-3F00-EA9741DB58A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71" t="178" r="-36927" b="3983"/>
          <a:stretch>
            <a:fillRect/>
          </a:stretch>
        </p:blipFill>
        <p:spPr>
          <a:xfrm>
            <a:off x="16350512" y="3263899"/>
            <a:ext cx="7308000" cy="3420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C39F2D-F3A0-BC05-5984-08321D9265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83952"/>
            <a:ext cx="7308000" cy="4171461"/>
          </a:xfrm>
        </p:spPr>
        <p:txBody>
          <a:bodyPr>
            <a:normAutofit/>
          </a:bodyPr>
          <a:lstStyle/>
          <a:p>
            <a:r>
              <a:rPr lang="en-GB" sz="3200" dirty="0">
                <a:hlinkClick r:id="rId5"/>
              </a:rPr>
              <a:t>OBIS-GBIF Joint Strategy for Marine Biodiversity Data</a:t>
            </a:r>
            <a:endParaRPr lang="en-GB" sz="3200" dirty="0"/>
          </a:p>
          <a:p>
            <a:endParaRPr lang="en-DK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9456F-F822-9E41-895D-27BFA766A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397750"/>
            <a:ext cx="7308000" cy="4171461"/>
          </a:xfrm>
        </p:spPr>
        <p:txBody>
          <a:bodyPr>
            <a:normAutofit/>
          </a:bodyPr>
          <a:lstStyle/>
          <a:p>
            <a:r>
              <a:rPr lang="en-GB" sz="3200" dirty="0">
                <a:hlinkClick r:id="rId6"/>
              </a:rPr>
              <a:t>OBIS-GBIF 2024 Action Plan on Marine Biodiversity Data</a:t>
            </a:r>
            <a:endParaRPr lang="en-GB" sz="3200" dirty="0"/>
          </a:p>
          <a:p>
            <a:endParaRPr lang="en-DK" sz="32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57316-B983-5481-7FA6-BA96C1A7DB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397750"/>
            <a:ext cx="7312763" cy="4171461"/>
          </a:xfrm>
        </p:spPr>
        <p:txBody>
          <a:bodyPr>
            <a:normAutofit/>
          </a:bodyPr>
          <a:lstStyle/>
          <a:p>
            <a:r>
              <a:rPr lang="en-GB" sz="3200" dirty="0">
                <a:hlinkClick r:id="rId7"/>
              </a:rPr>
              <a:t>GBIF-OBIS Joint strategy and action plan webinar recordings</a:t>
            </a:r>
            <a:endParaRPr lang="en-GB" sz="320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0EEDCF3-3B71-921B-002C-0730307C671C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gbif.org/marine</a:t>
            </a:r>
            <a:r>
              <a:rPr lang="en-GB" sz="3200" dirty="0">
                <a:solidFill>
                  <a:schemeClr val="accent2"/>
                </a:solidFill>
              </a:rPr>
              <a:t> </a:t>
            </a:r>
            <a:endParaRPr lang="en-DK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1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54E9F-2759-DF4B-5BF9-C666B281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1CF5D7-7C62-C77F-4D3B-5A80FD15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Featured data uses about marine biodiversity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334A07-BC40-503F-2138-D309A98730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Tropical seagrass dispersal: active or passive?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F4B4FDF-FD69-12C4-3225-0C4F7D7FEED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hlinkClick r:id="rId4"/>
              </a:rPr>
              <a:t>Enhancing marine biodiversity data collection using commercial ferry network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31CF47-292B-4962-2A9E-F5DA39C59F4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5"/>
              </a:rPr>
              <a:t>Global synthesis of knowledge on pyrosomes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3FD9C2-ECDB-65C9-3521-E47D985FE3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en-GB" dirty="0">
                <a:hlinkClick r:id="rId6"/>
              </a:rPr>
              <a:t>Increasing vagrancy of Atlantic walruses in temperate Europe</a:t>
            </a:r>
            <a:endParaRPr lang="en-GB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15B587-A7B3-F74B-ADEC-3FCA1B6829C3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1"/>
                </a:solidFill>
                <a:hlinkClick r:id="rId7"/>
              </a:rPr>
              <a:t>https://www.gbif.org/resource/search?q=marine&amp;contentType=dataUse&amp;topics=MARINE</a:t>
            </a:r>
            <a:r>
              <a:rPr lang="en-GB" sz="3200" dirty="0">
                <a:solidFill>
                  <a:schemeClr val="accent1"/>
                </a:solidFill>
              </a:rPr>
              <a:t> </a:t>
            </a:r>
            <a:endParaRPr lang="en-DK" sz="3200" dirty="0">
              <a:solidFill>
                <a:schemeClr val="accent1"/>
              </a:solidFill>
            </a:endParaRP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9C0EF38-B94A-D30F-13F9-BF768A5DDC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l="5986" r="598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C0CE2F0D-C03E-FB34-4C3B-B4B067C38A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/>
          <a:srcRect t="4420" b="4420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14425B72-9775-ABC1-75BD-05085271F71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/>
          <a:srcRect l="1270" r="1270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F697535-E189-C6D5-F91D-A76F97E00E6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/>
          <a:srcRect t="4442" b="44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39919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1521</TotalTime>
  <Words>226</Words>
  <Application>Microsoft Macintosh PowerPoint</Application>
  <PresentationFormat>Custom</PresentationFormat>
  <Paragraphs>27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Bitter</vt:lpstr>
      <vt:lpstr>Arial</vt:lpstr>
      <vt:lpstr>Rubik SemiBold</vt:lpstr>
      <vt:lpstr>Bitter SemiBold</vt:lpstr>
      <vt:lpstr>Rubik</vt:lpstr>
      <vt:lpstr>Bitter Medium</vt:lpstr>
      <vt:lpstr>Rubik Medium</vt:lpstr>
      <vt:lpstr>Tema de Office</vt:lpstr>
      <vt:lpstr>PowerPoint Presentation</vt:lpstr>
      <vt:lpstr>Marine life</vt:lpstr>
      <vt:lpstr>Marine life</vt:lpstr>
      <vt:lpstr>OBIS &amp; GBIF</vt:lpstr>
      <vt:lpstr>Featured data uses about marine biodiversity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17</cp:revision>
  <dcterms:created xsi:type="dcterms:W3CDTF">2025-06-24T13:49:25Z</dcterms:created>
  <dcterms:modified xsi:type="dcterms:W3CDTF">2025-06-26T13:31:37Z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